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1" r:id="rId2"/>
    <p:sldId id="262" r:id="rId3"/>
    <p:sldId id="348" r:id="rId4"/>
    <p:sldId id="278" r:id="rId5"/>
    <p:sldId id="436" r:id="rId6"/>
    <p:sldId id="486" r:id="rId7"/>
    <p:sldId id="450" r:id="rId8"/>
    <p:sldId id="454" r:id="rId9"/>
    <p:sldId id="487" r:id="rId10"/>
    <p:sldId id="461" r:id="rId11"/>
    <p:sldId id="478" r:id="rId12"/>
    <p:sldId id="256" r:id="rId13"/>
    <p:sldId id="446" r:id="rId14"/>
    <p:sldId id="459" r:id="rId15"/>
    <p:sldId id="489" r:id="rId16"/>
    <p:sldId id="488" r:id="rId17"/>
    <p:sldId id="480" r:id="rId18"/>
    <p:sldId id="464" r:id="rId19"/>
    <p:sldId id="438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7989251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66575" y="819382"/>
            <a:ext cx="109829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latin typeface="+mj-lt"/>
              </a:rPr>
              <a:t>Tree-based machine learning methods vs. </a:t>
            </a:r>
            <a:r>
              <a:rPr lang="nl-NL" sz="2000" dirty="0" err="1">
                <a:latin typeface="+mj-lt"/>
              </a:rPr>
              <a:t>Linear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regression</a:t>
            </a:r>
            <a:r>
              <a:rPr lang="nl-NL" sz="2000" dirty="0">
                <a:latin typeface="+mj-lt"/>
              </a:rPr>
              <a:t>. </a:t>
            </a:r>
            <a:r>
              <a:rPr lang="nl-NL" sz="2000" dirty="0" err="1">
                <a:latin typeface="+mj-lt"/>
              </a:rPr>
              <a:t>With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without </a:t>
            </a:r>
            <a:r>
              <a:rPr lang="nl-NL" sz="2000" dirty="0" err="1">
                <a:latin typeface="+mj-lt"/>
              </a:rPr>
              <a:t>regularization</a:t>
            </a:r>
            <a:r>
              <a:rPr lang="nl-NL" sz="2000" dirty="0">
                <a:latin typeface="+mj-lt"/>
              </a:rPr>
              <a:t> </a:t>
            </a:r>
          </a:p>
          <a:p>
            <a:r>
              <a:rPr lang="nl-NL" sz="2400" dirty="0">
                <a:latin typeface="+mj-lt"/>
              </a:rPr>
              <a:t> </a:t>
            </a:r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33" y="1440627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576402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359472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1536588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+mj-lt"/>
              </a:rPr>
              <a:t>Temporally-</a:t>
            </a:r>
            <a:r>
              <a:rPr lang="nl-NL" sz="2000" dirty="0" err="1">
                <a:latin typeface="+mj-lt"/>
              </a:rPr>
              <a:t>resolved</a:t>
            </a:r>
            <a:r>
              <a:rPr lang="nl-NL" sz="2000" dirty="0">
                <a:latin typeface="+mj-lt"/>
              </a:rPr>
              <a:t>: </a:t>
            </a:r>
            <a:r>
              <a:rPr lang="nl-NL" sz="2000" dirty="0" err="1">
                <a:latin typeface="+mj-lt"/>
              </a:rPr>
              <a:t>Daytime</a:t>
            </a:r>
            <a:r>
              <a:rPr lang="nl-NL" sz="2000" dirty="0">
                <a:latin typeface="+mj-lt"/>
              </a:rPr>
              <a:t>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50093" y="2911082"/>
            <a:ext cx="3735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dirty="0">
                <a:latin typeface="+mj-lt"/>
              </a:rPr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00" y="5413178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43" y="5413178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5278B-3756-D342-905E-11AA5882AF34}"/>
              </a:ext>
            </a:extLst>
          </p:cNvPr>
          <p:cNvSpPr/>
          <p:nvPr/>
        </p:nvSpPr>
        <p:spPr>
          <a:xfrm>
            <a:off x="766575" y="204270"/>
            <a:ext cx="109829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latin typeface="+mj-lt"/>
              </a:rPr>
              <a:t>                                              A </a:t>
            </a:r>
            <a:r>
              <a:rPr lang="nl-NL" sz="2800" dirty="0" err="1">
                <a:latin typeface="+mj-lt"/>
              </a:rPr>
              <a:t>preliminary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study</a:t>
            </a:r>
            <a:endParaRPr lang="nl-NL" sz="3200" dirty="0">
              <a:latin typeface="+mj-lt"/>
            </a:endParaRPr>
          </a:p>
          <a:p>
            <a:r>
              <a:rPr lang="nl-NL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528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3"/>
    </mc:Choice>
    <mc:Fallback xmlns="">
      <p:transition spd="slow" advTm="3396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4743C-0415-43CA-A5A4-DA7EAB267D98}"/>
              </a:ext>
            </a:extLst>
          </p:cNvPr>
          <p:cNvSpPr/>
          <p:nvPr/>
        </p:nvSpPr>
        <p:spPr>
          <a:xfrm>
            <a:off x="3808135" y="514096"/>
            <a:ext cx="4575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Regression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Vs. tree-based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A70D1-2DB9-45B3-BE58-9DC3590763DC}"/>
              </a:ext>
            </a:extLst>
          </p:cNvPr>
          <p:cNvSpPr txBox="1"/>
          <p:nvPr/>
        </p:nvSpPr>
        <p:spPr>
          <a:xfrm>
            <a:off x="9345336" y="2007000"/>
            <a:ext cx="2449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RRMSE: </a:t>
            </a:r>
            <a:r>
              <a:rPr lang="en-GB" i="1" dirty="0"/>
              <a:t> </a:t>
            </a:r>
            <a:r>
              <a:rPr lang="en-GB" dirty="0"/>
              <a:t>relative root mean squared error </a:t>
            </a:r>
            <a:r>
              <a:rPr lang="en-GB" i="1" dirty="0"/>
              <a:t> </a:t>
            </a:r>
          </a:p>
          <a:p>
            <a:r>
              <a:rPr lang="en-GB" dirty="0"/>
              <a:t>rIQR:       relative Interquartile range </a:t>
            </a:r>
          </a:p>
          <a:p>
            <a:r>
              <a:rPr lang="en-GB" dirty="0"/>
              <a:t>rMAE:     relative mean absolute error </a:t>
            </a:r>
            <a:endParaRPr lang="en-GB" sz="2400" dirty="0"/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  <p:pic>
        <p:nvPicPr>
          <p:cNvPr id="6" name="Picture 5" descr="aaa&#10;">
            <a:extLst>
              <a:ext uri="{FF2B5EF4-FFF2-40B4-BE49-F238E27FC236}">
                <a16:creationId xmlns:a16="http://schemas.microsoft.com/office/drawing/2014/main" id="{04AA8243-FCD2-440A-B9CA-56AB94EA4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21" y="1204354"/>
            <a:ext cx="4395286" cy="53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"/>
    </mc:Choice>
    <mc:Fallback xmlns="">
      <p:transition spd="slow" advTm="5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2244945" y="516781"/>
            <a:ext cx="7284949" cy="5699461"/>
            <a:chOff x="4753252" y="526030"/>
            <a:chExt cx="6617942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1" y="526030"/>
              <a:ext cx="6516343" cy="4883794"/>
              <a:chOff x="5059201" y="991478"/>
              <a:chExt cx="6280477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855990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758087" y="991479"/>
                <a:ext cx="708025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RF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9336254" y="991478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1" y="1005840"/>
                <a:ext cx="6245489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"/>
    </mc:Choice>
    <mc:Fallback xmlns="">
      <p:transition spd="slow" advTm="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4235590" y="486973"/>
            <a:ext cx="39847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227976" y="1500682"/>
            <a:ext cx="2880514" cy="3720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690552" y="1500682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9871104" y="4264090"/>
            <a:ext cx="244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36060-A9B7-46A0-90D1-8263353C825C}"/>
              </a:ext>
            </a:extLst>
          </p:cNvPr>
          <p:cNvSpPr/>
          <p:nvPr/>
        </p:nvSpPr>
        <p:spPr>
          <a:xfrm>
            <a:off x="2531453" y="5722742"/>
            <a:ext cx="792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Conclusion: </a:t>
            </a:r>
            <a:r>
              <a:rPr lang="nl-NL" sz="20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random forest is more suitable than Lasso for a global NO2 maping and </a:t>
            </a:r>
            <a:r>
              <a:rPr lang="nl-NL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using random forest can achieve an accuracy as good as national models</a:t>
            </a:r>
            <a:r>
              <a:rPr lang="nl-NL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9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"/>
    </mc:Choice>
    <mc:Fallback xmlns="">
      <p:transition spd="slow" advTm="25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5335851" y="3631665"/>
            <a:ext cx="5665138" cy="2728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8621093" y="1179576"/>
            <a:ext cx="15017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2400" dirty="0"/>
          </a:p>
          <a:p>
            <a:pPr fontAlgn="base"/>
            <a:r>
              <a:rPr lang="nl-NL" altLang="zh-CN" sz="2400" dirty="0"/>
              <a:t> </a:t>
            </a:r>
          </a:p>
          <a:p>
            <a:pPr fontAlgn="base"/>
            <a:r>
              <a:rPr lang="nl-NL" altLang="zh-CN" sz="28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899148" y="3165932"/>
            <a:ext cx="1072836" cy="3316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294972" y="3165932"/>
            <a:ext cx="1072836" cy="331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" y="202665"/>
            <a:ext cx="6632901" cy="66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"/>
    </mc:Choice>
    <mc:Fallback xmlns="">
      <p:transition spd="slow" advTm="14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957513" y="300038"/>
            <a:ext cx="80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928813"/>
            <a:ext cx="10806113" cy="1814512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/>
                </a:solidFill>
              </a:rPr>
              <a:t>How can we better…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 data of different sources: measurements from different sensors and predictors with different resolutions?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effects of road infrastructures?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A more comprehensive comparison between different methods:</a:t>
            </a:r>
          </a:p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How can we account for spatial patterns when assessing the prediction accuracy?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975573" y="796925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Challenges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83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742853" y="1605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94360" y="826648"/>
            <a:ext cx="1132998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b="1" dirty="0" err="1">
                <a:latin typeface="+mj-lt"/>
                <a:cs typeface="Calibri" panose="020F0502020204030204" pitchFamily="34" charset="0"/>
              </a:rPr>
              <a:t>Apollution</a:t>
            </a:r>
            <a:r>
              <a:rPr lang="en-GB" sz="2400" b="1" dirty="0">
                <a:latin typeface="+mj-lt"/>
                <a:cs typeface="Calibri" panose="020F0502020204030204" pitchFamily="34" charset="0"/>
              </a:rPr>
              <a:t> mapping: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more details about problems in global prediction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400" dirty="0">
                <a:latin typeface="+mj-lt"/>
                <a:cs typeface="Calibri" panose="020F0502020204030204" pitchFamily="34" charset="0"/>
              </a:rPr>
              <a:t>      Ensemble and boosting trees, SVG, ANN, ... 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Regularization (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ElasticNet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, 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XGboost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400" b="1" dirty="0">
              <a:solidFill>
                <a:schemeClr val="accent6">
                  <a:lumMod val="75000"/>
                </a:schemeClr>
              </a:solidFill>
              <a:latin typeface="+mj-lt"/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- Improvement of modelling process: Post-processing</a:t>
            </a:r>
          </a:p>
          <a:p>
            <a:pPr fontAlgn="base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 - Hierarchical models: </a:t>
            </a:r>
          </a:p>
          <a:p>
            <a:pPr fontAlgn="base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 	Involving more spatial information and deal with different hierarchies:</a:t>
            </a:r>
          </a:p>
          <a:p>
            <a:pPr fontAlgn="base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  <a:sym typeface="Wingdings" pitchFamily="2" charset="2"/>
              </a:rPr>
              <a:t>Global </a:t>
            </a:r>
            <a:r>
              <a:rPr lang="en-GB" sz="2400" b="1" dirty="0" err="1">
                <a:latin typeface="+mj-lt"/>
                <a:cs typeface="Calibri" panose="020F0502020204030204" pitchFamily="34" charset="0"/>
                <a:sym typeface="Wingdings" pitchFamily="2" charset="2"/>
              </a:rPr>
              <a:t>modeling</a:t>
            </a:r>
            <a:r>
              <a:rPr lang="en-GB" sz="2400" b="1" dirty="0">
                <a:latin typeface="+mj-lt"/>
                <a:cs typeface="Calibri" panose="020F0502020204030204" pitchFamily="34" charset="0"/>
                <a:sym typeface="Wingdings" pitchFamily="2" charset="2"/>
              </a:rPr>
              <a:t> hands-on: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 Querying and processing OpenStreetMap, satellite and point data wrangling and exploration, hyperparameter </a:t>
            </a:r>
            <a:r>
              <a:rPr lang="en-GB" sz="2400" dirty="0" err="1">
                <a:latin typeface="+mj-lt"/>
                <a:cs typeface="Calibri" panose="020F0502020204030204" pitchFamily="34" charset="0"/>
                <a:sym typeface="Wingdings" pitchFamily="2" charset="2"/>
              </a:rPr>
              <a:t>tunning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, validation, mapping.  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pPr fontAlgn="base"/>
            <a:r>
              <a:rPr lang="en-GB" sz="2400" dirty="0">
                <a:latin typeface="+mj-lt"/>
                <a:cs typeface="Calibri" panose="020F0502020204030204" pitchFamily="34" charset="0"/>
              </a:rPr>
              <a:t>  </a:t>
            </a:r>
            <a:endParaRPr lang="en-US" altLang="zh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CD28-0AEE-40AD-862B-64502FEF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743" y="2442411"/>
            <a:ext cx="4996329" cy="2024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3074" name="Picture 2" descr="Post image">
            <a:extLst>
              <a:ext uri="{FF2B5EF4-FFF2-40B4-BE49-F238E27FC236}">
                <a16:creationId xmlns:a16="http://schemas.microsoft.com/office/drawing/2014/main" id="{6E069DAD-D599-40F1-ABE5-A7D1CA25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73" y="1440873"/>
            <a:ext cx="10469418" cy="523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5028691" y="54582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Thank you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19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364704"/>
            <a:ext cx="9466189" cy="1153369"/>
          </a:xfrm>
        </p:spPr>
        <p:txBody>
          <a:bodyPr>
            <a:normAutofit fontScale="90000"/>
          </a:bodyPr>
          <a:lstStyle/>
          <a:p>
            <a:r>
              <a:rPr lang="nl-NL" sz="2800" b="1" dirty="0"/>
              <a:t>Goal:  </a:t>
            </a:r>
            <a:r>
              <a:rPr lang="nl-NL" sz="2800" dirty="0"/>
              <a:t>Global, high </a:t>
            </a:r>
            <a:r>
              <a:rPr lang="nl-NL" sz="2800" dirty="0" err="1"/>
              <a:t>spatial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temporal</a:t>
            </a:r>
            <a:r>
              <a:rPr lang="nl-NL" sz="2800" dirty="0"/>
              <a:t> resolution NO</a:t>
            </a:r>
            <a:r>
              <a:rPr lang="nl-NL" sz="2800" baseline="-25000" dirty="0"/>
              <a:t>2  </a:t>
            </a:r>
            <a:r>
              <a:rPr lang="nl-NL" sz="2800" dirty="0"/>
              <a:t>mapping</a:t>
            </a:r>
            <a:br>
              <a:rPr lang="en-US" sz="28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</a:t>
            </a:r>
            <a:r>
              <a:rPr lang="en-US" sz="2400" baseline="-25000" dirty="0"/>
              <a:t>2</a:t>
            </a:r>
            <a:r>
              <a:rPr lang="en-US" sz="2400" dirty="0"/>
              <a:t>: </a:t>
            </a:r>
            <a:r>
              <a:rPr lang="en-GB" sz="2400" dirty="0"/>
              <a:t>is part of a group of gaseous air pollutants produced as a result of road traffic and other fossil fuel combustion processes.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9"/>
    </mc:Choice>
    <mc:Fallback xmlns="">
      <p:transition spd="slow" advTm="3655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/>
          <a:lstStyle/>
          <a:p>
            <a:r>
              <a:rPr lang="nl-NL" sz="2800" dirty="0">
                <a:cs typeface="Calibri" panose="020F0502020204030204" pitchFamily="34" charset="0"/>
              </a:rPr>
              <a:t>Why global?</a:t>
            </a:r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+mj-lt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+mj-lt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8"/>
    </mc:Choice>
    <mc:Fallback xmlns="">
      <p:transition spd="slow" advTm="11310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2800" dirty="0">
                <a:cs typeface="Calibri" panose="020F0502020204030204" pitchFamily="34" charset="0"/>
              </a:rPr>
              <a:t>Why high spatial and </a:t>
            </a:r>
            <a:r>
              <a:rPr lang="nl-NL" sz="2800" dirty="0" err="1">
                <a:cs typeface="Calibri" panose="020F0502020204030204" pitchFamily="34" charset="0"/>
              </a:rPr>
              <a:t>temporal</a:t>
            </a:r>
            <a:r>
              <a:rPr lang="nl-NL" sz="2800" dirty="0">
                <a:cs typeface="Calibri" panose="020F0502020204030204" pitchFamily="34" charset="0"/>
              </a:rPr>
              <a:t> </a:t>
            </a:r>
            <a:r>
              <a:rPr lang="nl-NL" sz="2800" dirty="0" err="1">
                <a:cs typeface="Calibri" panose="020F0502020204030204" pitchFamily="34" charset="0"/>
              </a:rPr>
              <a:t>resolutions</a:t>
            </a:r>
            <a:r>
              <a:rPr lang="nl-NL" sz="2800" dirty="0">
                <a:cs typeface="Calibri" panose="020F0502020204030204" pitchFamily="34" charset="0"/>
              </a:rPr>
              <a:t>?</a:t>
            </a:r>
            <a:endParaRPr lang="nl-NL" sz="2800" dirty="0"/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5"/>
    </mc:Choice>
    <mc:Fallback xmlns="">
      <p:transition spd="slow" advTm="324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/>
          <a:lstStyle/>
          <a:p>
            <a:r>
              <a:rPr lang="en-US" sz="2800" dirty="0"/>
              <a:t>Air pollution modelling methods</a:t>
            </a:r>
            <a:br>
              <a:rPr lang="en-US" sz="2800" dirty="0"/>
            </a:br>
            <a:r>
              <a:rPr lang="en-US" sz="2800" dirty="0"/>
              <a:t> </a:t>
            </a:r>
            <a:endParaRPr lang="nl-NL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83"/>
    </mc:Choice>
    <mc:Fallback xmlns="">
      <p:transition spd="slow" advTm="1475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249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err="1">
                <a:latin typeface="+mj-lt"/>
              </a:rPr>
              <a:t>Geospatial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predictors</a:t>
            </a:r>
            <a:endParaRPr lang="en-NL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Climate:Wind</a:t>
            </a:r>
            <a:r>
              <a:rPr lang="en-GB" dirty="0"/>
              <a:t>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63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 monitor measurements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OpenAQ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open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science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air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quality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community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Additional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data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from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China, Australia, Canada, US, EU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6274A-92B6-074C-9133-CB59FE05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1886227"/>
            <a:ext cx="9036050" cy="48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TROPOspheric</a:t>
            </a:r>
            <a:r>
              <a:rPr lang="en-US" sz="2000" dirty="0">
                <a:latin typeface="+mj-lt"/>
              </a:rPr>
              <a:t> Monitoring Instrument)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326"/>
            <a:ext cx="10515600" cy="1500187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How can we …</a:t>
            </a: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efficiently assimilate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data from different data sources (measurements from different sensors and predictors with different resolutions)?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effects of road infrastructures (since station measurements are point data)?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8048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3633</TotalTime>
  <Words>718</Words>
  <Application>Microsoft Macintosh PowerPoint</Application>
  <PresentationFormat>Widescreen</PresentationFormat>
  <Paragraphs>143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Goal:  Global, high spatial and 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104</cp:revision>
  <dcterms:created xsi:type="dcterms:W3CDTF">2019-08-27T14:27:31Z</dcterms:created>
  <dcterms:modified xsi:type="dcterms:W3CDTF">2020-06-08T15:33:26Z</dcterms:modified>
</cp:coreProperties>
</file>